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86" r:id="rId4"/>
    <p:sldId id="280" r:id="rId5"/>
    <p:sldId id="265" r:id="rId6"/>
    <p:sldId id="271" r:id="rId7"/>
    <p:sldId id="266" r:id="rId8"/>
    <p:sldId id="281" r:id="rId9"/>
    <p:sldId id="282" r:id="rId10"/>
    <p:sldId id="287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34" autoAdjust="0"/>
  </p:normalViewPr>
  <p:slideViewPr>
    <p:cSldViewPr>
      <p:cViewPr varScale="1">
        <p:scale>
          <a:sx n="64" d="100"/>
          <a:sy n="64" d="100"/>
        </p:scale>
        <p:origin x="-100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0A41-4539-47A3-A1CE-AADB26356A8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C8B9-8612-44BA-8FDA-FD81123ED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DD325-93AA-40C7-A3F4-BDC2010D66F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11C2-DC58-49E4-A199-909B41EB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E11C2-DC58-49E4-A199-909B41EB5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20E3-688D-4BC6-9747-4CF64CD6F9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62F9-D973-4F33-B896-6F70921B3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ioperu.com.p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0359" r="5257" b="34102"/>
          <a:stretch/>
        </p:blipFill>
        <p:spPr bwMode="auto">
          <a:xfrm>
            <a:off x="0" y="1"/>
            <a:ext cx="91440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43200"/>
            <a:ext cx="7924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 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s-ES" sz="2400" b="1" dirty="0" smtClean="0">
                <a:solidFill>
                  <a:schemeClr val="tx2"/>
                </a:solidFill>
              </a:rPr>
              <a:t>COMENTARIO</a:t>
            </a:r>
          </a:p>
          <a:p>
            <a:r>
              <a:rPr lang="es-ES" sz="2400" b="1" dirty="0">
                <a:solidFill>
                  <a:schemeClr val="tx2"/>
                </a:solidFill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</a:rPr>
              <a:t>     </a:t>
            </a:r>
            <a:r>
              <a:rPr lang="es-ES" sz="2800" b="1" dirty="0" smtClean="0">
                <a:solidFill>
                  <a:schemeClr val="tx2"/>
                </a:solidFill>
              </a:rPr>
              <a:t>El </a:t>
            </a:r>
            <a:r>
              <a:rPr lang="es-ES" sz="2800" b="1" dirty="0" smtClean="0">
                <a:solidFill>
                  <a:schemeClr val="tx2"/>
                </a:solidFill>
              </a:rPr>
              <a:t>Papel de los </a:t>
            </a:r>
            <a:r>
              <a:rPr lang="es-ES" sz="2800" b="1" dirty="0" smtClean="0">
                <a:solidFill>
                  <a:schemeClr val="tx2"/>
                </a:solidFill>
              </a:rPr>
              <a:t>Investigadores en relación a la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 </a:t>
            </a:r>
            <a:r>
              <a:rPr lang="es-ES" sz="2800" b="1" dirty="0" smtClean="0">
                <a:solidFill>
                  <a:schemeClr val="tx2"/>
                </a:solidFill>
              </a:rPr>
              <a:t>             Regulaciones  de la Biotecnología</a:t>
            </a:r>
            <a:endParaRPr lang="es-ES" sz="2400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es-ES" sz="2400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chemeClr val="tx2"/>
                </a:solidFill>
              </a:rPr>
              <a:t>Lo que muestra el record sobre la tecnología </a:t>
            </a:r>
            <a:r>
              <a:rPr lang="es-ES" sz="2400" b="1" dirty="0" smtClean="0">
                <a:solidFill>
                  <a:schemeClr val="tx2"/>
                </a:solidFill>
              </a:rPr>
              <a:t>( Resumen)</a:t>
            </a:r>
            <a:endParaRPr lang="es-ES" sz="2400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chemeClr val="tx2"/>
                </a:solidFill>
              </a:rPr>
              <a:t>Productos  significativos en  ruta</a:t>
            </a: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chemeClr val="tx2"/>
                </a:solidFill>
              </a:rPr>
              <a:t>Tecnologías  de frontera y </a:t>
            </a:r>
            <a:r>
              <a:rPr lang="es-ES" sz="2400" b="1" dirty="0" smtClean="0">
                <a:solidFill>
                  <a:schemeClr val="tx2"/>
                </a:solidFill>
              </a:rPr>
              <a:t>sus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</a:rPr>
              <a:t>regulaciones  </a:t>
            </a:r>
          </a:p>
          <a:p>
            <a:pPr marL="342900" indent="-342900">
              <a:buAutoNum type="arabicPeriod"/>
            </a:pPr>
            <a:endParaRPr lang="es-ES" sz="2400" b="1" dirty="0">
              <a:solidFill>
                <a:schemeClr val="tx2"/>
              </a:solidFill>
            </a:endParaRPr>
          </a:p>
          <a:p>
            <a:r>
              <a:rPr lang="es-ES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W</a:t>
            </a:r>
            <a:r>
              <a:rPr lang="es-ES" sz="2000" dirty="0">
                <a:solidFill>
                  <a:schemeClr val="tx2"/>
                </a:solidFill>
              </a:rPr>
              <a:t>. </a:t>
            </a:r>
            <a:r>
              <a:rPr lang="es-ES" sz="2000" dirty="0" smtClean="0">
                <a:solidFill>
                  <a:schemeClr val="tx2"/>
                </a:solidFill>
              </a:rPr>
              <a:t>Roca</a:t>
            </a:r>
          </a:p>
          <a:p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</a:t>
            </a:r>
            <a:r>
              <a:rPr lang="es-ES" sz="2000" b="1" dirty="0" smtClean="0">
                <a:solidFill>
                  <a:schemeClr val="tx2"/>
                </a:solidFill>
              </a:rPr>
              <a:t>REDBIO</a:t>
            </a:r>
            <a:endParaRPr lang="es-ES" sz="2000" b="1" dirty="0">
              <a:solidFill>
                <a:schemeClr val="tx2"/>
              </a:solidFill>
            </a:endParaRPr>
          </a:p>
          <a:p>
            <a:endParaRPr lang="es-ES" sz="2000" b="1" dirty="0">
              <a:solidFill>
                <a:schemeClr val="tx2"/>
              </a:solidFill>
            </a:endParaRPr>
          </a:p>
          <a:p>
            <a:r>
              <a:rPr lang="es-ES" sz="2000" b="1" dirty="0" smtClean="0">
                <a:solidFill>
                  <a:schemeClr val="tx2"/>
                </a:solidFill>
              </a:rPr>
              <a:t>                            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1000" y="533400"/>
            <a:ext cx="8610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Aspectos  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regulatorios I</a:t>
            </a:r>
          </a:p>
          <a:p>
            <a:endPara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Las discusiones sobre regulación </a:t>
            </a:r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DNA recombinante </a:t>
            </a:r>
          </a:p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inician en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Asilomar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, CA , 1975., y…….continúan actualmente.</a:t>
            </a:r>
          </a:p>
          <a:p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Participación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incial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científicos fue alta, pero  cayo significativamente para ser dominada por  legisladores y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politicos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sobre todo en países en desarrollo.</a:t>
            </a: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s-PE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 otro lado las regulaciones  actuales no han anticipado la simple precisión de las tecnología Crispr-Cas9 . </a:t>
            </a:r>
          </a:p>
          <a:p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Las plantas que no contienen </a:t>
            </a:r>
            <a:r>
              <a:rPr lang="es-PE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transgenes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en su genoma podrían no caer bajo las regulaciones conocidas.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705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1000" y="228600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Aspectos  regulatorios II . 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universalidad de aplicación de la tecnología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Crispr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se facilita con la invención de los “RNA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guías”.La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combinación del RNA guía y la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proteina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Cas9 </a:t>
            </a:r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 convierte en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una herramienta programable  para reconocer , cortar y </a:t>
            </a: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reparar secuencias ( genes) específicos de DNA.</a:t>
            </a:r>
          </a:p>
          <a:p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ha llamado a una conferencia para proponer normas de trabajo y regulaciones para Crispr-Cas9 y RNA guías . Se  busca evitar legislación </a:t>
            </a:r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Congreso sin la participación anticipada de los investigadores</a:t>
            </a:r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Es crucial que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progreso y dinámica de la investigación científica  sirvan como guía para la toma de decisiones en el diseño de las normas y  regulaciones.</a:t>
            </a:r>
          </a:p>
          <a:p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lliams\Desktop\BANNER FINAL-JUN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7322"/>
            <a:ext cx="9296400" cy="26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4800" y="28194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</a:t>
            </a:r>
            <a:r>
              <a:rPr lang="es-P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NOS COMPLACE EXTENDERLES </a:t>
            </a:r>
          </a:p>
          <a:p>
            <a:endParaRPr lang="es-PE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UNA CORDIAL INVITACION  PARA PARTICIPAR EN LA CONFERENCIA  INTERNACIONAL </a:t>
            </a:r>
          </a:p>
          <a:p>
            <a:r>
              <a:rPr lang="es-P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LA RED LATINOAMERICANA Y DEL CARIBE DE BIOTECNOLOGIA  AGROPECUARIA Y  </a:t>
            </a:r>
          </a:p>
          <a:p>
            <a:r>
              <a:rPr lang="es-P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FORESTAL          </a:t>
            </a:r>
          </a:p>
          <a:p>
            <a:endParaRPr lang="es-PE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IDEA  FUERZA DEL EVENTO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  <a:endParaRPr lang="es-PE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“BIOTECNOLOGÍA PARA EL DESARROLLO Y USO SOSTENIBLE DE LA BIODIVERSIDAD”</a:t>
            </a:r>
          </a:p>
          <a:p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Nuestro Enlace :    </a:t>
            </a:r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hlinkClick r:id="rId3"/>
              </a:rPr>
              <a:t>http://www.redbioperu.com.pe</a:t>
            </a:r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endParaRPr lang="es-P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lliams\Desktop\2-logos REDBIO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" y="-304800"/>
            <a:ext cx="91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67200" y="131376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</a:t>
            </a:r>
            <a:r>
              <a:rPr lang="es-PE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GRACIAS  ! 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6800" y="59436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</a:t>
            </a:r>
            <a:r>
              <a:rPr lang="es-PE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W.ROCA</a:t>
            </a:r>
            <a:r>
              <a:rPr lang="es-PE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5" y="476672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Adopción de cultivos GM ha aumentado los rendimientos </a:t>
            </a:r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(*)</a:t>
            </a:r>
            <a:endParaRPr lang="es-P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  <a:p>
            <a:pPr algn="just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De un total de 168 resultados comparando rendimientos de cultivos GM con sus contrapartes convencionales:</a:t>
            </a:r>
          </a:p>
          <a:p>
            <a:pPr algn="just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	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124 tuvieron resultados </a:t>
            </a:r>
            <a:r>
              <a:rPr lang="es-PE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positivos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para agricultores adoptantes  – vs –  no adoptantes</a:t>
            </a:r>
          </a:p>
          <a:p>
            <a:pPr algn="just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	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32 indicaron </a:t>
            </a:r>
            <a:r>
              <a:rPr lang="es-PE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no diferencias</a:t>
            </a:r>
          </a:p>
          <a:p>
            <a:pPr algn="just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	</a:t>
            </a: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13 tuvieron resultados </a:t>
            </a:r>
            <a:r>
              <a:rPr lang="es-PE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negativos</a:t>
            </a:r>
          </a:p>
          <a:p>
            <a:pPr algn="just"/>
            <a:endParaRPr lang="es-P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  <a:p>
            <a:pPr algn="just"/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  <a:p>
            <a:pPr algn="just"/>
            <a:endParaRPr lang="es-P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  <a:p>
            <a:pPr algn="just"/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sym typeface="Wingdings" pitchFamily="2" charset="2"/>
            </a:endParaRPr>
          </a:p>
          <a:p>
            <a:pPr algn="just"/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(*) </a:t>
            </a:r>
            <a:r>
              <a:rPr lang="es-PE" u="sng" dirty="0" smtClean="0">
                <a:latin typeface="Arial Narrow" pitchFamily="34" charset="0"/>
                <a:sym typeface="Wingdings" pitchFamily="2" charset="2"/>
              </a:rPr>
              <a:t>Fuente</a:t>
            </a: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: 49 publicaciones referenciadas sobre encuestas con agricultores de 12 países. </a:t>
            </a:r>
            <a:b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</a:b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   </a:t>
            </a:r>
            <a:r>
              <a:rPr lang="es-P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Carpenter</a:t>
            </a: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, J.E. 2010. </a:t>
            </a:r>
            <a:r>
              <a:rPr lang="es-P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Nature</a:t>
            </a: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</a:t>
            </a:r>
            <a:r>
              <a:rPr lang="es-P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Biotechnology</a:t>
            </a: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Wingdings" pitchFamily="2" charset="2"/>
              </a:rPr>
              <a:t> 28:319-321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611560" y="5517232"/>
            <a:ext cx="820891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152400" y="6477000"/>
            <a:ext cx="2278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Arial Narrow" pitchFamily="34" charset="0"/>
              </a:rPr>
              <a:t>W. </a:t>
            </a:r>
            <a:r>
              <a:rPr lang="es-ES" altLang="es-PE" sz="1400" dirty="0" err="1">
                <a:latin typeface="Arial Narrow" pitchFamily="34" charset="0"/>
              </a:rPr>
              <a:t>Parrot</a:t>
            </a:r>
            <a:r>
              <a:rPr lang="es-ES" altLang="es-PE" sz="1400" dirty="0">
                <a:latin typeface="Arial Narrow" pitchFamily="34" charset="0"/>
              </a:rPr>
              <a:t>. Univ. Georgia</a:t>
            </a:r>
            <a:r>
              <a:rPr lang="es-ES" altLang="es-PE" sz="1400" dirty="0" smtClean="0">
                <a:latin typeface="Arial Narrow" pitchFamily="34" charset="0"/>
              </a:rPr>
              <a:t>., </a:t>
            </a:r>
            <a:r>
              <a:rPr lang="es-ES" altLang="es-PE" sz="1400" dirty="0">
                <a:latin typeface="Arial Narrow" pitchFamily="34" charset="0"/>
              </a:rPr>
              <a:t>2013</a:t>
            </a:r>
            <a:r>
              <a:rPr lang="es-ES" altLang="es-PE" sz="1800" dirty="0">
                <a:latin typeface="Arial Narrow" pitchFamily="34" charset="0"/>
              </a:rPr>
              <a:t>.</a:t>
            </a:r>
            <a:endParaRPr lang="en-US" altLang="es-PE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9897" r="23205" b="11333"/>
          <a:stretch/>
        </p:blipFill>
        <p:spPr bwMode="auto">
          <a:xfrm>
            <a:off x="17585" y="0"/>
            <a:ext cx="4876800" cy="358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21385" r="32308" b="17282"/>
          <a:stretch/>
        </p:blipFill>
        <p:spPr bwMode="auto">
          <a:xfrm>
            <a:off x="4800600" y="65541"/>
            <a:ext cx="434340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21813" r="31923" b="23642"/>
          <a:stretch/>
        </p:blipFill>
        <p:spPr bwMode="auto">
          <a:xfrm>
            <a:off x="17585" y="3581933"/>
            <a:ext cx="4654062" cy="31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21814" r="31795" b="17077"/>
          <a:stretch/>
        </p:blipFill>
        <p:spPr bwMode="auto">
          <a:xfrm>
            <a:off x="4627685" y="3570742"/>
            <a:ext cx="4516316" cy="32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2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1376" r="31818" b="19610"/>
          <a:stretch/>
        </p:blipFill>
        <p:spPr bwMode="auto">
          <a:xfrm>
            <a:off x="0" y="0"/>
            <a:ext cx="4667003" cy="345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t="22000" r="32078" b="18156"/>
          <a:stretch/>
        </p:blipFill>
        <p:spPr bwMode="auto">
          <a:xfrm>
            <a:off x="4691743" y="8906"/>
            <a:ext cx="4452257" cy="34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22000" r="31817" b="16909"/>
          <a:stretch/>
        </p:blipFill>
        <p:spPr bwMode="auto">
          <a:xfrm>
            <a:off x="23753" y="3451761"/>
            <a:ext cx="4548248" cy="34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21792" r="32858" b="17117"/>
          <a:stretch/>
        </p:blipFill>
        <p:spPr bwMode="auto">
          <a:xfrm>
            <a:off x="4267200" y="3380326"/>
            <a:ext cx="4583875" cy="349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1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"/>
            <a:ext cx="9092440" cy="686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4582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SUGERENCIAS PARA UNA REFORMA REGULATORIA  PARA ARBOLES GM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(*)</a:t>
            </a:r>
            <a:endParaRPr lang="es-PE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que los árboles modificados genéticamente tengan un impacto  significativo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  <a:p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Tolerancia Cero (0) 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durante  fases de Investigación y Mejora Genética no funciona en la mayoría de los casos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 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Buenas Prácticas  de Manejo (BPM) y Tolerancias 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deben establecerse  al comienzo  ; los detalles  deben publicarse y hacer seguimientos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 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</a:t>
            </a: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ispersión de genes  al ambiente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los  niveles de LLP  serán establecidos durante la investigación y el mejoramiento genético  , o cuando se emplean métodos apropiados de mitigación :</a:t>
            </a:r>
            <a:endParaRPr lang="en-US" sz="2000" dirty="0" smtClean="0"/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Similar al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mejoramiento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convencional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Se presume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dilución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extensiva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un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movimiento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limitado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Aplicar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BPM , no cero 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estricto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0.9 % 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tolerancias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legales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Establecer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exepciones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según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metodologías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modificación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genética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utilizadas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*)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S.Strauss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Profesor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distinguido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,OSU 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rupo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Investigadores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s-P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3400" y="152400"/>
            <a:ext cx="8458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AVANCES  DE  LA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MODIFICACIÓN GENÉTICA  BIOTECNOLOGICA </a:t>
            </a:r>
          </a:p>
          <a:p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Técnicas   para la Adición de Genes 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ADN recombinante (P.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Berg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otros, 1972-73 ) mediante Transformación Genética  ( M. von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Montagu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,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J.Schell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,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L.Herrera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-Estrella , otros  , 1980’s )</a:t>
            </a:r>
          </a:p>
          <a:p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1.1  Transferencias  Transgénicas  ( genes foráneos 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1.2  Trasferencias 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cysgénicas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 genes 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congenéricos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1.3   Transferencias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intragénicas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( genes y rutas  nativas )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2. Técnicas para efectuar alteraciones </a:t>
            </a:r>
            <a:r>
              <a:rPr lang="es-PE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epigenéticas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, silenciar expresión de genes, construir genomas de </a:t>
            </a:r>
            <a:r>
              <a:rPr lang="es-PE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novo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editar genes ( ingeniería genómica: cambios en sitios específicos del genoma).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2.1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Mutagénesis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dirigida por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Oligonucleotidos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 ODM)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2.2 Metilación del DNA dependiente de RNA (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RNAdDM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2.3  Injertos no-GM en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Portainjertos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GM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2.4  Ingeniería Reversa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2.5  Edición de Genes ( Ingeniería Genómica)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&gt; Nucleasas Dedos de Zinc  (ZFN -1,-2,-3 )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&gt; TALEN : Activador de Transcripción- Efector de Nucleasas)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</a:t>
            </a:r>
            <a:r>
              <a:rPr lang="es-P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&gt; CRISPR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Repeticiones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palindrómicas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ortas agrupadas y regular-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mente espaciadas (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J.Doudna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</a:t>
            </a:r>
            <a:r>
              <a:rPr lang="es-P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E.Charpentier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2012 )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</a:t>
            </a:r>
          </a:p>
          <a:p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304800"/>
            <a:ext cx="883920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</a:p>
          <a:p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CRISPR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Cas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9   :  </a:t>
            </a:r>
            <a:r>
              <a:rPr lang="es-P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Tecnología  para Editar Genes</a:t>
            </a:r>
          </a:p>
          <a:p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Ofrece  mucha mayor precisión, enfoque , rapidez  y de menor costo que las técnicas  actualmente existentes. Mediante “corte y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pegado”del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DNA, utilizando  la enzima Cas9 . Su acción es universal , desde bacterias a humanos .No hay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transgenes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involucrados.</a:t>
            </a:r>
          </a:p>
          <a:p>
            <a:endParaRPr lang="es-P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tecnología 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Crispr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Cas9 tiene apenas 3 años y ya se ha investigado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 revertir mutaciones 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 causan ceguera, para parar  la multiplicación de células </a:t>
            </a:r>
            <a:r>
              <a:rPr lang="es-P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concerosas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conferir resistencia a la roya del trigo,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alterar el DNA de levadura </a:t>
            </a: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producir etanol a partir de biomasa vegetal…….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s-PE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790</Words>
  <Application>Microsoft Office PowerPoint</Application>
  <PresentationFormat>On-screen Show (4:3)</PresentationFormat>
  <Paragraphs>105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POTATO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Martin, Mariana (CIP)</dc:creator>
  <cp:lastModifiedBy>Roca, William (CIP)</cp:lastModifiedBy>
  <cp:revision>79</cp:revision>
  <cp:lastPrinted>2015-08-04T11:54:27Z</cp:lastPrinted>
  <dcterms:created xsi:type="dcterms:W3CDTF">2012-11-23T15:41:41Z</dcterms:created>
  <dcterms:modified xsi:type="dcterms:W3CDTF">2015-08-04T12:33:23Z</dcterms:modified>
</cp:coreProperties>
</file>